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55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95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96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51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92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6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1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90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4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32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30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C23-C06D-46AB-8CD4-06D34F30937E}" type="datetimeFigureOut">
              <a:rPr kumimoji="1" lang="ja-JP" altLang="en-US" smtClean="0"/>
              <a:t>16/05/14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38534-0387-4DEA-8087-E0C959F505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9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3"/>
          <p:cNvSpPr txBox="1">
            <a:spLocks noChangeArrowheads="1"/>
          </p:cNvSpPr>
          <p:nvPr/>
        </p:nvSpPr>
        <p:spPr bwMode="auto">
          <a:xfrm>
            <a:off x="1691680" y="548680"/>
            <a:ext cx="7272808" cy="107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1" tIns="45716" rIns="91431" bIns="45716">
            <a:spAutoFit/>
          </a:bodyPr>
          <a:lstStyle/>
          <a:p>
            <a:pPr algn="ctr">
              <a:defRPr/>
            </a:pPr>
            <a:r>
              <a:rPr lang="en-US" altLang="ja-JP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ヒラギノ丸ゴ ProN W4"/>
                <a:ea typeface="ヒラギノ丸ゴ ProN W4"/>
                <a:cs typeface="ヒラギノ丸ゴ ProN W4"/>
              </a:rPr>
              <a:t>Hands-on seminar of microsurgery</a:t>
            </a:r>
          </a:p>
          <a:p>
            <a:pPr algn="ctr">
              <a:defRPr/>
            </a:pPr>
            <a:r>
              <a:rPr lang="en-US" altLang="ja-JP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ヒラギノ丸ゴ ProN W4"/>
                <a:ea typeface="ヒラギノ丸ゴ ProN W4"/>
                <a:cs typeface="ヒラギノ丸ゴ ProN W4"/>
              </a:rPr>
              <a:t> </a:t>
            </a:r>
            <a:r>
              <a:rPr lang="en-US" altLang="ja-JP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ヒラギノ丸ゴ ProN W4"/>
                <a:ea typeface="ヒラギノ丸ゴ ProN W4"/>
                <a:cs typeface="ヒラギノ丸ゴ ProN W4"/>
              </a:rPr>
              <a:t> for young surgeons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15816" y="4437112"/>
            <a:ext cx="5250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ヒラギノ丸ゴ ProN W4"/>
                <a:ea typeface="ヒラギノ丸ゴ ProN W4"/>
                <a:cs typeface="ヒラギノ丸ゴ ProN W4"/>
              </a:rPr>
              <a:t>日時</a:t>
            </a:r>
            <a:r>
              <a:rPr kumimoji="1"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　</a:t>
            </a:r>
            <a:r>
              <a:rPr kumimoji="1" lang="en-US" altLang="ja-JP" sz="1600" b="1" dirty="0" smtClean="0">
                <a:latin typeface="ヒラギノ丸ゴ ProN W4"/>
                <a:ea typeface="ヒラギノ丸ゴ ProN W4"/>
                <a:cs typeface="ヒラギノ丸ゴ ProN W4"/>
              </a:rPr>
              <a:t>2016</a:t>
            </a:r>
            <a:r>
              <a:rPr kumimoji="1" lang="ja-JP" altLang="en-US" sz="1600" b="1" dirty="0" smtClean="0">
                <a:latin typeface="ヒラギノ丸ゴ ProN W4"/>
                <a:ea typeface="ヒラギノ丸ゴ ProN W4"/>
                <a:cs typeface="ヒラギノ丸ゴ ProN W4"/>
              </a:rPr>
              <a:t>年</a:t>
            </a:r>
            <a:r>
              <a:rPr kumimoji="1" lang="en-US" altLang="ja-JP" sz="1600" b="1" dirty="0" smtClean="0">
                <a:latin typeface="ヒラギノ丸ゴ ProN W4"/>
                <a:ea typeface="ヒラギノ丸ゴ ProN W4"/>
                <a:cs typeface="ヒラギノ丸ゴ ProN W4"/>
              </a:rPr>
              <a:t>6</a:t>
            </a:r>
            <a:r>
              <a:rPr kumimoji="1" lang="ja-JP" altLang="en-US" sz="1600" b="1" dirty="0" smtClean="0">
                <a:latin typeface="ヒラギノ丸ゴ ProN W4"/>
                <a:ea typeface="ヒラギノ丸ゴ ProN W4"/>
                <a:cs typeface="ヒラギノ丸ゴ ProN W4"/>
              </a:rPr>
              <a:t>月</a:t>
            </a:r>
            <a:r>
              <a:rPr kumimoji="1" lang="en-US" altLang="ja-JP" sz="1600" b="1" dirty="0" smtClean="0">
                <a:latin typeface="ヒラギノ丸ゴ ProN W4"/>
                <a:ea typeface="ヒラギノ丸ゴ ProN W4"/>
                <a:cs typeface="ヒラギノ丸ゴ ProN W4"/>
              </a:rPr>
              <a:t>4</a:t>
            </a:r>
            <a:r>
              <a:rPr kumimoji="1" lang="ja-JP" altLang="en-US" sz="1600" b="1" dirty="0" smtClean="0">
                <a:latin typeface="ヒラギノ丸ゴ ProN W4"/>
                <a:ea typeface="ヒラギノ丸ゴ ProN W4"/>
                <a:cs typeface="ヒラギノ丸ゴ ProN W4"/>
              </a:rPr>
              <a:t>日</a:t>
            </a:r>
            <a:r>
              <a:rPr kumimoji="1" lang="en-US" altLang="ja-JP" sz="1600" b="1" dirty="0" smtClean="0">
                <a:latin typeface="ヒラギノ丸ゴ ProN W4"/>
                <a:ea typeface="ヒラギノ丸ゴ ProN W4"/>
                <a:cs typeface="ヒラギノ丸ゴ ProN W4"/>
              </a:rPr>
              <a:t>17:00</a:t>
            </a:r>
            <a:r>
              <a:rPr kumimoji="1" lang="ja-JP" altLang="en-US" sz="1600" b="1" dirty="0" smtClean="0">
                <a:latin typeface="ヒラギノ丸ゴ ProN W4"/>
                <a:ea typeface="ヒラギノ丸ゴ ProN W4"/>
                <a:cs typeface="ヒラギノ丸ゴ ProN W4"/>
              </a:rPr>
              <a:t>～</a:t>
            </a:r>
            <a:r>
              <a:rPr kumimoji="1" lang="en-US" altLang="ja-JP" sz="1600" b="1" dirty="0" smtClean="0">
                <a:latin typeface="ヒラギノ丸ゴ ProN W4"/>
                <a:ea typeface="ヒラギノ丸ゴ ProN W4"/>
                <a:cs typeface="ヒラギノ丸ゴ ProN W4"/>
              </a:rPr>
              <a:t>19:00</a:t>
            </a:r>
          </a:p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ヒラギノ丸ゴ ProN W4"/>
                <a:ea typeface="ヒラギノ丸ゴ ProN W4"/>
                <a:cs typeface="ヒラギノ丸ゴ ProN W4"/>
              </a:rPr>
              <a:t>場所</a:t>
            </a:r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　村中医療器　本社ビル</a:t>
            </a:r>
          </a:p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ヒラギノ丸ゴ ProN W4"/>
                <a:ea typeface="ヒラギノ丸ゴ ProN W4"/>
                <a:cs typeface="ヒラギノ丸ゴ ProN W4"/>
              </a:rPr>
              <a:t>窓口</a:t>
            </a:r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　八木　真太郎　</a:t>
            </a:r>
            <a:r>
              <a:rPr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(shintaro@kuhp.kyoto-u.ac.jp)</a:t>
            </a:r>
            <a:endParaRPr kumimoji="1" lang="ja-JP" altLang="en-US" sz="1600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87624" y="1660738"/>
            <a:ext cx="7884368" cy="400110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ヒラギノ丸ゴ ProN W4"/>
                <a:ea typeface="ヒラギノ丸ゴ ProN W4"/>
                <a:cs typeface="ヒラギノ丸ゴ ProN W4"/>
              </a:rPr>
              <a:t>臨床・実験に</a:t>
            </a:r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ヒラギノ丸ゴ ProN W4"/>
                <a:ea typeface="ヒラギノ丸ゴ ProN W4"/>
                <a:cs typeface="ヒラギノ丸ゴ ProN W4"/>
              </a:rPr>
              <a:t>必須なマイクロサージェリー吻合技術を伝授</a:t>
            </a: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ヒラギノ丸ゴ ProN W4"/>
                <a:ea typeface="ヒラギノ丸ゴ ProN W4"/>
                <a:cs typeface="ヒラギノ丸ゴ ProN W4"/>
              </a:rPr>
              <a:t>致します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15816" y="5445224"/>
            <a:ext cx="60068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共催</a:t>
            </a:r>
            <a:r>
              <a:rPr lang="ja-JP" altLang="en-US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　国際実験マイクロサージャリー学会</a:t>
            </a:r>
            <a:r>
              <a:rPr lang="en-US" altLang="ja-JP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(ISEM)</a:t>
            </a:r>
            <a:r>
              <a:rPr lang="ja-JP" altLang="en-US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西日本</a:t>
            </a:r>
            <a:r>
              <a:rPr lang="ja-JP" altLang="en-US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支部</a:t>
            </a:r>
            <a:r>
              <a:rPr lang="ja-JP" altLang="en-US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/>
            </a:r>
            <a:br>
              <a:rPr lang="ja-JP" altLang="en-US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</a:br>
            <a:r>
              <a:rPr lang="ja-JP" altLang="en-US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　</a:t>
            </a:r>
            <a:r>
              <a:rPr lang="ja-JP" altLang="en-US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　　会長　上本伸二（京都大学教授）</a:t>
            </a:r>
            <a:endParaRPr lang="en-US" altLang="ja-JP" sz="1600" dirty="0">
              <a:solidFill>
                <a:srgbClr val="000090"/>
              </a:solidFill>
              <a:latin typeface="ヒラギノ丸ゴ ProN W4"/>
              <a:ea typeface="ヒラギノ丸ゴ ProN W4"/>
              <a:cs typeface="ヒラギノ丸ゴ ProN W4"/>
            </a:endParaRPr>
          </a:p>
          <a:p>
            <a:r>
              <a:rPr lang="ja-JP" altLang="en-US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　　　</a:t>
            </a:r>
            <a:r>
              <a:rPr lang="en-US" altLang="ja-JP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SLUC</a:t>
            </a:r>
            <a:r>
              <a:rPr lang="en-US" altLang="ja-JP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-</a:t>
            </a:r>
            <a:r>
              <a:rPr lang="en-US" altLang="ja-JP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LT</a:t>
            </a:r>
            <a:r>
              <a:rPr lang="ja-JP" altLang="en-US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　</a:t>
            </a:r>
            <a:r>
              <a:rPr lang="ja-JP" altLang="en-US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代表　</a:t>
            </a:r>
            <a:r>
              <a:rPr lang="ja-JP" altLang="en-US" sz="1600" dirty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猪股 裕紀</a:t>
            </a:r>
            <a:r>
              <a:rPr lang="ja-JP" altLang="en-US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洋（熊本大学教授）</a:t>
            </a:r>
            <a:endParaRPr lang="ja-JP" altLang="en-US" sz="1600" dirty="0">
              <a:solidFill>
                <a:srgbClr val="000090"/>
              </a:solidFill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15816" y="3068960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ヒラギノ丸ゴ ProN W4"/>
                <a:ea typeface="ヒラギノ丸ゴ ProN W4"/>
                <a:cs typeface="ヒラギノ丸ゴ ProN W4"/>
              </a:rPr>
              <a:t>使用器材</a:t>
            </a:r>
            <a:r>
              <a:rPr kumimoji="1"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：顕微鏡</a:t>
            </a:r>
            <a:r>
              <a:rPr kumimoji="1"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10</a:t>
            </a:r>
            <a:r>
              <a:rPr kumimoji="1"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台 </a:t>
            </a:r>
            <a:endParaRPr kumimoji="1" lang="en-US" altLang="ja-JP" sz="16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対象： 若手医師 </a:t>
            </a:r>
            <a:r>
              <a:rPr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30</a:t>
            </a:r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名</a:t>
            </a:r>
            <a:r>
              <a:rPr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(</a:t>
            </a:r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予約順とします</a:t>
            </a:r>
            <a:r>
              <a:rPr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)</a:t>
            </a:r>
          </a:p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ヒラギノ丸ゴ ProN W4"/>
                <a:ea typeface="ヒラギノ丸ゴ ProN W4"/>
                <a:cs typeface="ヒラギノ丸ゴ ProN W4"/>
              </a:rPr>
              <a:t>参加費用</a:t>
            </a:r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：</a:t>
            </a:r>
            <a:r>
              <a:rPr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2000</a:t>
            </a:r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円 </a:t>
            </a:r>
            <a:endParaRPr lang="en-US" altLang="ja-JP" sz="1600" dirty="0" smtClean="0">
              <a:latin typeface="ヒラギノ丸ゴ ProN W4"/>
              <a:ea typeface="ヒラギノ丸ゴ ProN W4"/>
              <a:cs typeface="ヒラギノ丸ゴ ProN W4"/>
            </a:endParaRPr>
          </a:p>
          <a:p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参加ご希望の方は、八木までご連絡をお願いいたします。</a:t>
            </a:r>
            <a:endParaRPr lang="en-US" altLang="ja-JP" sz="1600" dirty="0" smtClean="0">
              <a:latin typeface="ヒラギノ丸ゴ ProN W4"/>
              <a:ea typeface="ヒラギノ丸ゴ ProN W4"/>
              <a:cs typeface="ヒラギノ丸ゴ ProN W4"/>
            </a:endParaRPr>
          </a:p>
        </p:txBody>
      </p:sp>
      <p:pic>
        <p:nvPicPr>
          <p:cNvPr id="1026" name="Picture 2" descr="C:\Users\俊寛\Desktop\IMG_2905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401108"/>
            <a:ext cx="2627784" cy="1970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2879733" y="6228600"/>
            <a:ext cx="399652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協賛　村中医療器</a:t>
            </a:r>
          </a:p>
          <a:p>
            <a:r>
              <a:rPr kumimoji="1" lang="ja-JP" altLang="en-US" sz="1600" dirty="0" smtClean="0">
                <a:solidFill>
                  <a:srgbClr val="000090"/>
                </a:solidFill>
                <a:latin typeface="ヒラギノ丸ゴ ProN W4"/>
                <a:ea typeface="ヒラギノ丸ゴ ProN W4"/>
                <a:cs typeface="ヒラギノ丸ゴ ProN W4"/>
              </a:rPr>
              <a:t>　　　クラウンジュン河野</a:t>
            </a:r>
            <a:endParaRPr kumimoji="1" lang="ja-JP" altLang="en-US" sz="1600" dirty="0">
              <a:solidFill>
                <a:srgbClr val="000090"/>
              </a:solidFill>
              <a:latin typeface="ヒラギノ丸ゴ ProN W4"/>
              <a:ea typeface="ヒラギノ丸ゴ ProN W4"/>
              <a:cs typeface="ヒラギノ丸ゴ ProN W4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15817" y="2289646"/>
            <a:ext cx="6336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ヒラギノ丸ゴ ProN W4"/>
                <a:ea typeface="ヒラギノ丸ゴ ProN W4"/>
                <a:cs typeface="ヒラギノ丸ゴ ProN W4"/>
              </a:rPr>
              <a:t>講師</a:t>
            </a:r>
            <a:r>
              <a:rPr kumimoji="1" lang="ja-JP" altLang="en-US" dirty="0" smtClean="0">
                <a:latin typeface="ヒラギノ丸ゴ ProN W4"/>
                <a:ea typeface="ヒラギノ丸ゴ ProN W4"/>
                <a:cs typeface="ヒラギノ丸ゴ ProN W4"/>
              </a:rPr>
              <a:t>　小林　英司 </a:t>
            </a:r>
            <a:r>
              <a:rPr kumimoji="1"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(</a:t>
            </a:r>
            <a:r>
              <a:rPr kumimoji="1"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慶應義塾大学医学部臓器再生医学講座教授</a:t>
            </a:r>
            <a:r>
              <a:rPr kumimoji="1"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)</a:t>
            </a:r>
          </a:p>
          <a:p>
            <a:r>
              <a:rPr kumimoji="1" lang="ja-JP" altLang="en-US" dirty="0" smtClean="0">
                <a:latin typeface="ヒラギノ丸ゴ ProN W4"/>
                <a:ea typeface="ヒラギノ丸ゴ ProN W4"/>
                <a:cs typeface="ヒラギノ丸ゴ ProN W4"/>
              </a:rPr>
              <a:t>　　　八木　</a:t>
            </a:r>
            <a:r>
              <a:rPr lang="ja-JP" altLang="en-US" dirty="0" smtClean="0">
                <a:latin typeface="ヒラギノ丸ゴ ProN W4"/>
                <a:ea typeface="ヒラギノ丸ゴ ProN W4"/>
                <a:cs typeface="ヒラギノ丸ゴ ProN W4"/>
              </a:rPr>
              <a:t>真太郎</a:t>
            </a:r>
            <a:r>
              <a:rPr kumimoji="1" lang="ja-JP" altLang="en-US" dirty="0" smtClean="0">
                <a:latin typeface="ヒラギノ丸ゴ ProN W4"/>
                <a:ea typeface="ヒラギノ丸ゴ ProN W4"/>
                <a:cs typeface="ヒラギノ丸ゴ ProN W4"/>
              </a:rPr>
              <a:t>　</a:t>
            </a:r>
            <a:r>
              <a:rPr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(</a:t>
            </a:r>
            <a:r>
              <a:rPr lang="ja-JP" altLang="en-US" sz="1600" dirty="0" smtClean="0">
                <a:latin typeface="ヒラギノ丸ゴ ProN W4"/>
                <a:ea typeface="ヒラギノ丸ゴ ProN W4"/>
                <a:cs typeface="ヒラギノ丸ゴ ProN W4"/>
              </a:rPr>
              <a:t>京都大学肝胆膵・移植外科</a:t>
            </a:r>
            <a:r>
              <a:rPr lang="en-US" altLang="ja-JP" sz="1600" dirty="0" smtClean="0">
                <a:latin typeface="ヒラギノ丸ゴ ProN W4"/>
                <a:ea typeface="ヒラギノ丸ゴ ProN W4"/>
                <a:cs typeface="ヒラギノ丸ゴ ProN W4"/>
              </a:rPr>
              <a:t>)</a:t>
            </a:r>
            <a:endParaRPr lang="ja-JP" altLang="en-US" sz="1600" dirty="0">
              <a:latin typeface="ヒラギノ丸ゴ ProN W4"/>
              <a:ea typeface="ヒラギノ丸ゴ ProN W4"/>
              <a:cs typeface="ヒラギノ丸ゴ ProN W4"/>
            </a:endParaRPr>
          </a:p>
          <a:p>
            <a:endParaRPr kumimoji="1" lang="ja-JP" altLang="en-US" dirty="0">
              <a:latin typeface="ヒラギノ丸ゴ ProN W4"/>
              <a:ea typeface="ヒラギノ丸ゴ ProN W4"/>
              <a:cs typeface="ヒラギノ丸ゴ ProN W4"/>
            </a:endParaRPr>
          </a:p>
        </p:txBody>
      </p:sp>
      <p:pic>
        <p:nvPicPr>
          <p:cNvPr id="12" name="Picture 2" descr="D:\DCIM\130___06\IMG_30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2627784" cy="19708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12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1163489" cy="106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文部科学省　大学改革推進等補助金（大学改革推進事業）　課題解決型高度医療人材養成プログラム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103154"/>
            <a:ext cx="2376263" cy="5558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63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203829" y="18864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0090"/>
                </a:solidFill>
              </a:rPr>
              <a:t>会場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55776" y="1196752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大阪国際会議場からタクシーで約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分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620688"/>
            <a:ext cx="660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〒540-0036 </a:t>
            </a:r>
            <a:r>
              <a:rPr lang="ja-JP" altLang="en-US" dirty="0"/>
              <a:t>大阪府大阪市中央区船越町２丁目３</a:t>
            </a:r>
            <a:r>
              <a:rPr lang="en-US" altLang="ja-JP" dirty="0"/>
              <a:t>−</a:t>
            </a:r>
            <a:r>
              <a:rPr lang="ja-JP" altLang="en-US" dirty="0"/>
              <a:t>６ 村中船越ビル</a:t>
            </a:r>
            <a:endParaRPr kumimoji="1" lang="ja-JP" altLang="en-US" dirty="0"/>
          </a:p>
        </p:txBody>
      </p:sp>
      <p:pic>
        <p:nvPicPr>
          <p:cNvPr id="6" name="図 5" descr="スクリーンショット 2016-05-11 23.06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674652"/>
            <a:ext cx="8411124" cy="493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4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87</Words>
  <Application>Microsoft Macintosh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北嶋俊寛</dc:creator>
  <cp:lastModifiedBy>Yagi Shintaro</cp:lastModifiedBy>
  <cp:revision>21</cp:revision>
  <dcterms:created xsi:type="dcterms:W3CDTF">2015-08-19T06:10:37Z</dcterms:created>
  <dcterms:modified xsi:type="dcterms:W3CDTF">2016-05-14T04:50:18Z</dcterms:modified>
</cp:coreProperties>
</file>