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1" r:id="rId1"/>
    <p:sldMasterId id="2147484682" r:id="rId2"/>
  </p:sldMasterIdLst>
  <p:sldIdLst>
    <p:sldId id="256" r:id="rId3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2" d="100"/>
          <a:sy n="62" d="100"/>
        </p:scale>
        <p:origin x="2088" y="-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9373"/>
            <a:ext cx="5143500" cy="3183467"/>
          </a:xfrm>
        </p:spPr>
        <p:txBody>
          <a:bodyPr anchor="b">
            <a:normAutofit/>
          </a:bodyPr>
          <a:lstStyle>
            <a:lvl1pPr algn="ctr">
              <a:defRPr sz="337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7E5F-B034-4439-976D-785599EAE10A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D731-AD29-49BD-896F-AD9B40A553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689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7E5F-B034-4439-976D-785599EAE10A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D731-AD29-49BD-896F-AD9B40A553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553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0483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0483"/>
            <a:ext cx="4350544" cy="774911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7E5F-B034-4439-976D-785599EAE10A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D731-AD29-49BD-896F-AD9B40A553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2236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1290"/>
            <a:ext cx="6877353" cy="9166580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206046"/>
            <a:ext cx="4370039" cy="2195069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401113"/>
            <a:ext cx="4370039" cy="146253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7E5F-B034-4439-976D-785599EAE10A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D731-AD29-49BD-896F-AD9B40A553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6023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7E5F-B034-4439-976D-785599EAE10A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D731-AD29-49BD-896F-AD9B40A553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435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601158"/>
            <a:ext cx="4760786" cy="243544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11472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7E5F-B034-4439-976D-785599EAE10A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D731-AD29-49BD-896F-AD9B40A553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410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6" cy="176106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80785"/>
            <a:ext cx="2316082" cy="517436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2880787"/>
            <a:ext cx="2316083" cy="517436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7E5F-B034-4439-976D-785599EAE10A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D731-AD29-49BD-896F-AD9B40A553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6434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5" cy="1761067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81311"/>
            <a:ext cx="231800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649662"/>
            <a:ext cx="2318004" cy="4405489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2881311"/>
            <a:ext cx="231800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649662"/>
            <a:ext cx="2318004" cy="4405489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7E5F-B034-4439-976D-785599EAE10A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D731-AD29-49BD-896F-AD9B40A553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80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12800"/>
            <a:ext cx="4760786" cy="176106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7E5F-B034-4439-976D-785599EAE10A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D731-AD29-49BD-896F-AD9B40A553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4880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7E5F-B034-4439-976D-785599EAE10A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D731-AD29-49BD-896F-AD9B40A553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0447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998139"/>
            <a:ext cx="2092637" cy="1704621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686567"/>
            <a:ext cx="2539528" cy="7368583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3702759"/>
            <a:ext cx="2092637" cy="3445932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7E5F-B034-4439-976D-785599EAE10A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D731-AD29-49BD-896F-AD9B40A553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289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7E5F-B034-4439-976D-785599EAE10A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D731-AD29-49BD-896F-AD9B40A553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604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400800"/>
            <a:ext cx="4760786" cy="755651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12800"/>
            <a:ext cx="4760786" cy="5127624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156451"/>
            <a:ext cx="4760786" cy="898699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7E5F-B034-4439-976D-785599EAE10A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D731-AD29-49BD-896F-AD9B40A553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8839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6" cy="4538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960533"/>
            <a:ext cx="476078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7E5F-B034-4439-976D-785599EAE10A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D731-AD29-49BD-896F-AD9B40A553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393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0"/>
            <a:ext cx="4554137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4842933"/>
            <a:ext cx="4064853" cy="508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5960533"/>
            <a:ext cx="476078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7E5F-B034-4439-976D-785599EAE10A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D731-AD29-49BD-896F-AD9B40A5535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3848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41221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575984"/>
            <a:ext cx="4760786" cy="3460613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7E5F-B034-4439-976D-785599EAE10A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D731-AD29-49BD-896F-AD9B40A553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0397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0"/>
            <a:ext cx="4554137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7E5F-B034-4439-976D-785599EAE10A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D731-AD29-49BD-896F-AD9B40A5535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3848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59544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12800"/>
            <a:ext cx="4756099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7E5F-B034-4439-976D-785599EAE10A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D731-AD29-49BD-896F-AD9B40A553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9051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7E5F-B034-4439-976D-785599EAE10A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D731-AD29-49BD-896F-AD9B40A553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6160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12801"/>
            <a:ext cx="734109" cy="7001935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12801"/>
            <a:ext cx="3896270" cy="700193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7E5F-B034-4439-976D-785599EAE10A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D731-AD29-49BD-896F-AD9B40A553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790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83231"/>
            <a:ext cx="5915025" cy="3801611"/>
          </a:xfrm>
        </p:spPr>
        <p:txBody>
          <a:bodyPr anchor="b">
            <a:normAutofit/>
          </a:bodyPr>
          <a:lstStyle>
            <a:lvl1pPr>
              <a:defRPr sz="3375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070178"/>
            <a:ext cx="5915025" cy="2000249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7E5F-B034-4439-976D-785599EAE10A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D731-AD29-49BD-896F-AD9B40A553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9198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84" y="2438401"/>
            <a:ext cx="2914650" cy="58017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8401"/>
            <a:ext cx="2914650" cy="58017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7E5F-B034-4439-976D-785599EAE10A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D731-AD29-49BD-896F-AD9B40A553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420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242467"/>
            <a:ext cx="2900363" cy="110093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84" y="3343401"/>
            <a:ext cx="2900363" cy="490736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2468"/>
            <a:ext cx="2914651" cy="1100931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3401"/>
            <a:ext cx="2914651" cy="490736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7E5F-B034-4439-976D-785599EAE10A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D731-AD29-49BD-896F-AD9B40A5535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148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7E5F-B034-4439-976D-785599EAE10A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D731-AD29-49BD-896F-AD9B40A5535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18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7E5F-B034-4439-976D-785599EAE10A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D731-AD29-49BD-896F-AD9B40A553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106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09601"/>
            <a:ext cx="2211705" cy="2133596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320800"/>
            <a:ext cx="3471863" cy="650240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743199"/>
            <a:ext cx="2211705" cy="508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7E5F-B034-4439-976D-785599EAE10A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D731-AD29-49BD-896F-AD9B40A553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925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09600"/>
            <a:ext cx="2211705" cy="2133600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650" y="1320800"/>
            <a:ext cx="3471863" cy="65024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743200"/>
            <a:ext cx="2211705" cy="508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7E5F-B034-4439-976D-785599EAE10A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D731-AD29-49BD-896F-AD9B40A553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554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384" y="487680"/>
            <a:ext cx="5915025" cy="1767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438401"/>
            <a:ext cx="5915025" cy="5801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B797E5F-B034-4439-976D-785599EAE10A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7359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BD731-AD29-49BD-896F-AD9B40A553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661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2" r:id="rId1"/>
    <p:sldLayoutId id="2147484183" r:id="rId2"/>
    <p:sldLayoutId id="2147484184" r:id="rId3"/>
    <p:sldLayoutId id="2147484185" r:id="rId4"/>
    <p:sldLayoutId id="2147484186" r:id="rId5"/>
    <p:sldLayoutId id="2147484187" r:id="rId6"/>
    <p:sldLayoutId id="2147484188" r:id="rId7"/>
    <p:sldLayoutId id="2147484189" r:id="rId8"/>
    <p:sldLayoutId id="2147484190" r:id="rId9"/>
    <p:sldLayoutId id="2147484191" r:id="rId10"/>
    <p:sldLayoutId id="2147484192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Wingdings 2" pitchFamily="18" charset="2"/>
        <a:buChar char="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1290"/>
            <a:ext cx="6877354" cy="9166580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5" cy="17610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80787"/>
            <a:ext cx="4760786" cy="5174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055152"/>
            <a:ext cx="51309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97E5F-B034-4439-976D-785599EAE10A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055152"/>
            <a:ext cx="346723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055152"/>
            <a:ext cx="38447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44DBD731-AD29-49BD-896F-AD9B40A553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3015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83" r:id="rId1"/>
    <p:sldLayoutId id="2147484684" r:id="rId2"/>
    <p:sldLayoutId id="2147484685" r:id="rId3"/>
    <p:sldLayoutId id="2147484686" r:id="rId4"/>
    <p:sldLayoutId id="2147484687" r:id="rId5"/>
    <p:sldLayoutId id="2147484688" r:id="rId6"/>
    <p:sldLayoutId id="2147484689" r:id="rId7"/>
    <p:sldLayoutId id="2147484690" r:id="rId8"/>
    <p:sldLayoutId id="2147484691" r:id="rId9"/>
    <p:sldLayoutId id="2147484692" r:id="rId10"/>
    <p:sldLayoutId id="2147484693" r:id="rId11"/>
    <p:sldLayoutId id="2147484694" r:id="rId12"/>
    <p:sldLayoutId id="2147484695" r:id="rId13"/>
    <p:sldLayoutId id="2147484696" r:id="rId14"/>
    <p:sldLayoutId id="2147484697" r:id="rId15"/>
    <p:sldLayoutId id="2147484698" r:id="rId16"/>
  </p:sldLayoutIdLst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143000" y="1676400"/>
            <a:ext cx="4305300" cy="1000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1925" y="134505"/>
            <a:ext cx="67627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文科省大学改革推進等補助金（大学改革推進事業費）</a:t>
            </a:r>
          </a:p>
          <a:p>
            <a:pPr algn="ctr"/>
            <a:r>
              <a:rPr lang="ja-JP" altLang="en-US" dirty="0"/>
              <a:t>課題解決型高度医療人材養成プログラム</a:t>
            </a:r>
          </a:p>
          <a:p>
            <a:pPr algn="ctr"/>
            <a:r>
              <a:rPr lang="ja-JP" altLang="en-US" dirty="0"/>
              <a:t>「国内初の、肝臓移植を担う高度医療人養成プロジェクト（</a:t>
            </a:r>
            <a:r>
              <a:rPr lang="en-US" altLang="ja-JP" dirty="0"/>
              <a:t>SNUC-LT</a:t>
            </a:r>
            <a:r>
              <a:rPr lang="ja-JP" altLang="en-US" dirty="0"/>
              <a:t>）」</a:t>
            </a:r>
          </a:p>
          <a:p>
            <a:pPr algn="ctr"/>
            <a:r>
              <a:rPr lang="ja-JP" altLang="en-US" dirty="0"/>
              <a:t>第</a:t>
            </a:r>
            <a:r>
              <a:rPr lang="en-US" altLang="ja-JP" dirty="0"/>
              <a:t>6</a:t>
            </a:r>
            <a:r>
              <a:rPr lang="ja-JP" altLang="en-US" dirty="0"/>
              <a:t>回学術講演会のお知らせ</a:t>
            </a:r>
          </a:p>
          <a:p>
            <a:pPr algn="ctr"/>
            <a:endParaRPr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3842" y="1380999"/>
            <a:ext cx="7015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開催日時</a:t>
            </a:r>
            <a:r>
              <a:rPr lang="ja-JP" altLang="en-US" dirty="0">
                <a:solidFill>
                  <a:srgbClr val="FF0000"/>
                </a:solidFill>
              </a:rPr>
              <a:t>：平成</a:t>
            </a:r>
            <a:r>
              <a:rPr lang="en-US" altLang="ja-JP" dirty="0">
                <a:solidFill>
                  <a:srgbClr val="FF0000"/>
                </a:solidFill>
              </a:rPr>
              <a:t>28</a:t>
            </a:r>
            <a:r>
              <a:rPr lang="ja-JP" altLang="en-US" dirty="0">
                <a:solidFill>
                  <a:srgbClr val="FF0000"/>
                </a:solidFill>
              </a:rPr>
              <a:t>年</a:t>
            </a:r>
            <a:r>
              <a:rPr lang="en-US" altLang="ja-JP" dirty="0">
                <a:solidFill>
                  <a:srgbClr val="FF0000"/>
                </a:solidFill>
              </a:rPr>
              <a:t>11</a:t>
            </a:r>
            <a:r>
              <a:rPr lang="ja-JP" altLang="en-US" dirty="0">
                <a:solidFill>
                  <a:srgbClr val="FF0000"/>
                </a:solidFill>
              </a:rPr>
              <a:t>月</a:t>
            </a:r>
            <a:r>
              <a:rPr lang="en-US" altLang="ja-JP" dirty="0">
                <a:solidFill>
                  <a:srgbClr val="FF0000"/>
                </a:solidFill>
              </a:rPr>
              <a:t>19</a:t>
            </a:r>
            <a:r>
              <a:rPr lang="ja-JP" altLang="en-US" dirty="0">
                <a:solidFill>
                  <a:srgbClr val="FF0000"/>
                </a:solidFill>
              </a:rPr>
              <a:t>日（土）　</a:t>
            </a:r>
            <a:r>
              <a:rPr lang="en-US" altLang="ja-JP" dirty="0">
                <a:solidFill>
                  <a:srgbClr val="FF0000"/>
                </a:solidFill>
              </a:rPr>
              <a:t>14</a:t>
            </a:r>
            <a:r>
              <a:rPr lang="ja-JP" altLang="en-US" dirty="0">
                <a:solidFill>
                  <a:srgbClr val="FF0000"/>
                </a:solidFill>
              </a:rPr>
              <a:t>時～</a:t>
            </a:r>
            <a:r>
              <a:rPr lang="en-US" altLang="ja-JP" dirty="0">
                <a:solidFill>
                  <a:srgbClr val="FF0000"/>
                </a:solidFill>
              </a:rPr>
              <a:t>17</a:t>
            </a:r>
            <a:r>
              <a:rPr lang="ja-JP" altLang="en-US" dirty="0">
                <a:solidFill>
                  <a:srgbClr val="FF0000"/>
                </a:solidFill>
              </a:rPr>
              <a:t>時</a:t>
            </a:r>
          </a:p>
          <a:p>
            <a:r>
              <a:rPr lang="ja-JP" altLang="en-US" dirty="0" smtClean="0">
                <a:solidFill>
                  <a:srgbClr val="FF0000"/>
                </a:solidFill>
              </a:rPr>
              <a:t>開催場所</a:t>
            </a:r>
            <a:r>
              <a:rPr lang="ja-JP" altLang="en-US" dirty="0">
                <a:solidFill>
                  <a:srgbClr val="FF0000"/>
                </a:solidFill>
              </a:rPr>
              <a:t>：千葉大学医学部附属病院　</a:t>
            </a:r>
            <a:r>
              <a:rPr lang="en-US" altLang="ja-JP" dirty="0">
                <a:solidFill>
                  <a:srgbClr val="FF0000"/>
                </a:solidFill>
              </a:rPr>
              <a:t>3F</a:t>
            </a: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ガーネットホール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1925" y="2027330"/>
            <a:ext cx="6762749" cy="6609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rgbClr val="002060"/>
                </a:solidFill>
              </a:rPr>
              <a:t>講演会内容</a:t>
            </a:r>
            <a:endParaRPr lang="en-US" altLang="ja-JP" sz="2000" b="1" dirty="0" smtClean="0">
              <a:solidFill>
                <a:srgbClr val="002060"/>
              </a:solidFill>
            </a:endParaRPr>
          </a:p>
          <a:p>
            <a:r>
              <a:rPr lang="ja-JP" altLang="en-US" sz="1600" dirty="0" smtClean="0"/>
              <a:t>開会の挨拶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大塚　将之（千葉大学大学院</a:t>
            </a:r>
            <a:r>
              <a:rPr lang="ja-JP" altLang="en-US" sz="1600" smtClean="0"/>
              <a:t>医学研究院臓器制御外科学　教授</a:t>
            </a:r>
            <a:r>
              <a:rPr lang="ja-JP" altLang="en-US" sz="1600" dirty="0" smtClean="0"/>
              <a:t>）</a:t>
            </a:r>
            <a:endParaRPr lang="en-US" altLang="ja-JP" sz="1600" dirty="0" smtClean="0"/>
          </a:p>
          <a:p>
            <a:pPr>
              <a:lnSpc>
                <a:spcPct val="150000"/>
              </a:lnSpc>
            </a:pPr>
            <a:r>
              <a:rPr lang="ja-JP" altLang="en-US" sz="1700" dirty="0"/>
              <a:t>１</a:t>
            </a:r>
            <a:r>
              <a:rPr lang="en-US" altLang="ja-JP" sz="1700" dirty="0" smtClean="0"/>
              <a:t>.</a:t>
            </a:r>
            <a:r>
              <a:rPr lang="ja-JP" altLang="en-US" sz="1700" dirty="0" smtClean="0"/>
              <a:t>講演</a:t>
            </a:r>
            <a:r>
              <a:rPr lang="ja-JP" altLang="en-US" sz="1700" dirty="0"/>
              <a:t>①　</a:t>
            </a:r>
            <a:r>
              <a:rPr lang="en-US" altLang="ja-JP" sz="1700" dirty="0" smtClean="0"/>
              <a:t>14</a:t>
            </a:r>
            <a:r>
              <a:rPr lang="ja-JP" altLang="en-US" sz="1700" dirty="0" smtClean="0"/>
              <a:t>時～</a:t>
            </a:r>
            <a:r>
              <a:rPr lang="en-US" altLang="ja-JP" sz="1700" dirty="0" smtClean="0"/>
              <a:t>14</a:t>
            </a:r>
            <a:r>
              <a:rPr lang="ja-JP" altLang="en-US" sz="1700" dirty="0" smtClean="0"/>
              <a:t>時</a:t>
            </a:r>
            <a:r>
              <a:rPr lang="en-US" altLang="ja-JP" sz="1700" dirty="0" smtClean="0"/>
              <a:t>50</a:t>
            </a:r>
            <a:r>
              <a:rPr lang="ja-JP" altLang="en-US" sz="1700" dirty="0" smtClean="0"/>
              <a:t>分</a:t>
            </a:r>
            <a:r>
              <a:rPr lang="ja-JP" altLang="en-US" sz="1700" dirty="0"/>
              <a:t>　</a:t>
            </a:r>
            <a:endParaRPr lang="en-US" altLang="ja-JP" sz="1700" dirty="0"/>
          </a:p>
          <a:p>
            <a:r>
              <a:rPr lang="ja-JP" altLang="en-US" sz="1700" dirty="0" smtClean="0"/>
              <a:t>　</a:t>
            </a:r>
            <a:r>
              <a:rPr lang="ja-JP" altLang="en-US" sz="1600" dirty="0" smtClean="0"/>
              <a:t>座長：大塚　将之（千葉大学大学院医学研究院臓器制御外科学　教授）</a:t>
            </a:r>
            <a:endParaRPr lang="en-US" altLang="ja-JP" sz="1600" dirty="0" smtClean="0"/>
          </a:p>
          <a:p>
            <a:r>
              <a:rPr lang="ja-JP" altLang="en-US" sz="1700" dirty="0" smtClean="0"/>
              <a:t>「肝移植患者への免疫抑制薬の使用における効果、副作用、個人差」</a:t>
            </a:r>
          </a:p>
          <a:p>
            <a:r>
              <a:rPr lang="ja-JP" altLang="en-US" sz="1700" dirty="0" smtClean="0"/>
              <a:t>　 九州</a:t>
            </a:r>
            <a:r>
              <a:rPr lang="ja-JP" altLang="en-US" sz="1700" dirty="0"/>
              <a:t>大学病院　薬剤部　</a:t>
            </a:r>
            <a:r>
              <a:rPr lang="ja-JP" altLang="en-US" sz="1700" dirty="0" smtClean="0"/>
              <a:t>教授　増田　智先　先生</a:t>
            </a:r>
          </a:p>
          <a:p>
            <a:endParaRPr lang="ja-JP" altLang="en-US" sz="1700" dirty="0"/>
          </a:p>
          <a:p>
            <a:r>
              <a:rPr lang="ja-JP" altLang="en-US" sz="1700" dirty="0"/>
              <a:t>２</a:t>
            </a:r>
            <a:r>
              <a:rPr lang="en-US" altLang="ja-JP" sz="1700" dirty="0" smtClean="0"/>
              <a:t>.</a:t>
            </a:r>
            <a:r>
              <a:rPr lang="ja-JP" altLang="en-US" sz="1700" dirty="0" smtClean="0"/>
              <a:t>講演</a:t>
            </a:r>
            <a:r>
              <a:rPr lang="ja-JP" altLang="en-US" sz="1700" dirty="0"/>
              <a:t>②　</a:t>
            </a:r>
            <a:r>
              <a:rPr lang="en-US" altLang="ja-JP" sz="1700" dirty="0" smtClean="0"/>
              <a:t>15</a:t>
            </a:r>
            <a:r>
              <a:rPr lang="ja-JP" altLang="en-US" sz="1700" dirty="0" smtClean="0"/>
              <a:t>時～</a:t>
            </a:r>
            <a:r>
              <a:rPr lang="en-US" altLang="ja-JP" sz="1700" dirty="0" smtClean="0"/>
              <a:t>15</a:t>
            </a:r>
            <a:r>
              <a:rPr lang="ja-JP" altLang="en-US" sz="1700" dirty="0" smtClean="0"/>
              <a:t>時</a:t>
            </a:r>
            <a:r>
              <a:rPr lang="en-US" altLang="ja-JP" sz="1700" dirty="0" smtClean="0"/>
              <a:t>50</a:t>
            </a:r>
            <a:r>
              <a:rPr lang="ja-JP" altLang="en-US" sz="1700" dirty="0" smtClean="0"/>
              <a:t>分　</a:t>
            </a:r>
            <a:endParaRPr lang="en-US" altLang="ja-JP" sz="1700" dirty="0" smtClean="0"/>
          </a:p>
          <a:p>
            <a:r>
              <a:rPr lang="ja-JP" altLang="en-US" sz="1700" dirty="0" smtClean="0"/>
              <a:t>　</a:t>
            </a:r>
            <a:r>
              <a:rPr lang="ja-JP" altLang="en-US" sz="1600" dirty="0" smtClean="0"/>
              <a:t>座長：大塚　将之（千葉大学大学院医学研究院臓器制御外科学　教授）</a:t>
            </a:r>
            <a:endParaRPr lang="en-US" altLang="ja-JP" sz="1600" dirty="0" smtClean="0"/>
          </a:p>
          <a:p>
            <a:r>
              <a:rPr lang="ja-JP" altLang="en-US" sz="1700" dirty="0" smtClean="0"/>
              <a:t>「臓器移植（当院フォローアップ外来）の現状と</a:t>
            </a:r>
            <a:endParaRPr lang="en-US" altLang="ja-JP" sz="1700" dirty="0" smtClean="0"/>
          </a:p>
          <a:p>
            <a:r>
              <a:rPr lang="ja-JP" altLang="en-US" sz="1700" dirty="0"/>
              <a:t>　</a:t>
            </a:r>
            <a:r>
              <a:rPr lang="ja-JP" altLang="en-US" sz="1700" dirty="0" smtClean="0"/>
              <a:t>　　　　　　　　　　                    臓器移植の今後　（救命医の立場から）」　</a:t>
            </a:r>
          </a:p>
          <a:p>
            <a:r>
              <a:rPr lang="ja-JP" altLang="en-US" sz="1700" dirty="0" smtClean="0"/>
              <a:t>    五井</a:t>
            </a:r>
            <a:r>
              <a:rPr lang="ja-JP" altLang="en-US" sz="1700" dirty="0"/>
              <a:t>病院　</a:t>
            </a:r>
            <a:r>
              <a:rPr lang="ja-JP" altLang="en-US" sz="1700" dirty="0" smtClean="0"/>
              <a:t>理事長　川越　一男　先生</a:t>
            </a:r>
            <a:endParaRPr lang="en-US" altLang="ja-JP" sz="1700" dirty="0" smtClean="0"/>
          </a:p>
          <a:p>
            <a:endParaRPr lang="ja-JP" altLang="en-US" sz="1700" dirty="0"/>
          </a:p>
          <a:p>
            <a:r>
              <a:rPr lang="ja-JP" altLang="en-US" sz="1700" dirty="0"/>
              <a:t>３</a:t>
            </a:r>
            <a:r>
              <a:rPr lang="en-US" altLang="ja-JP" sz="1700" dirty="0" smtClean="0"/>
              <a:t>.</a:t>
            </a:r>
            <a:r>
              <a:rPr lang="ja-JP" altLang="en-US" sz="1700" dirty="0" smtClean="0"/>
              <a:t>講演</a:t>
            </a:r>
            <a:r>
              <a:rPr lang="ja-JP" altLang="en-US" sz="1700" dirty="0"/>
              <a:t>③　</a:t>
            </a:r>
            <a:r>
              <a:rPr lang="en-US" altLang="ja-JP" sz="1700" dirty="0" smtClean="0"/>
              <a:t>16</a:t>
            </a:r>
            <a:r>
              <a:rPr lang="ja-JP" altLang="en-US" sz="1700" dirty="0" smtClean="0"/>
              <a:t>時～</a:t>
            </a:r>
            <a:r>
              <a:rPr lang="en-US" altLang="ja-JP" sz="1700" dirty="0" smtClean="0"/>
              <a:t>17</a:t>
            </a:r>
            <a:r>
              <a:rPr lang="ja-JP" altLang="en-US" sz="1700" dirty="0" smtClean="0"/>
              <a:t>時　</a:t>
            </a:r>
            <a:endParaRPr lang="en-US" altLang="ja-JP" sz="1700" dirty="0" smtClean="0"/>
          </a:p>
          <a:p>
            <a:r>
              <a:rPr lang="ja-JP" altLang="en-US" sz="1700" dirty="0"/>
              <a:t>　</a:t>
            </a:r>
            <a:r>
              <a:rPr lang="ja-JP" altLang="en-US" sz="1600" dirty="0" smtClean="0"/>
              <a:t>座長：宮崎　勝（国際医療福祉大学三田病院　病院長）</a:t>
            </a:r>
            <a:endParaRPr lang="en-US" altLang="ja-JP" sz="1600" dirty="0" smtClean="0"/>
          </a:p>
          <a:p>
            <a:r>
              <a:rPr lang="ja-JP" altLang="en-US" sz="1700" dirty="0" smtClean="0"/>
              <a:t>「</a:t>
            </a:r>
            <a:r>
              <a:rPr lang="ja-JP" altLang="en-US" sz="1700" dirty="0"/>
              <a:t>脳死肝移植の現状と進歩ない</a:t>
            </a:r>
            <a:r>
              <a:rPr lang="ja-JP" altLang="en-US" sz="1700" dirty="0" smtClean="0"/>
              <a:t>現実 </a:t>
            </a:r>
            <a:endParaRPr lang="en-US" altLang="ja-JP" sz="1700" dirty="0" smtClean="0"/>
          </a:p>
          <a:p>
            <a:r>
              <a:rPr lang="ja-JP" altLang="en-US" sz="1700" dirty="0" smtClean="0"/>
              <a:t>                   －わが国</a:t>
            </a:r>
            <a:r>
              <a:rPr lang="ja-JP" altLang="en-US" sz="1700" dirty="0"/>
              <a:t>は生体肝移植でテクノヘゲモニーを得た、</a:t>
            </a:r>
          </a:p>
          <a:p>
            <a:r>
              <a:rPr lang="ja-JP" altLang="en-US" sz="1700" dirty="0" smtClean="0"/>
              <a:t>　　　　　　　　　　　　　　　                       さて</a:t>
            </a:r>
            <a:r>
              <a:rPr lang="ja-JP" altLang="en-US" sz="1700" dirty="0"/>
              <a:t>脳死肝移植はどうなる？－</a:t>
            </a:r>
            <a:r>
              <a:rPr lang="ja-JP" altLang="en-US" sz="1700" dirty="0" smtClean="0"/>
              <a:t>」</a:t>
            </a:r>
            <a:endParaRPr lang="en-US" altLang="ja-JP" sz="1700" dirty="0" smtClean="0"/>
          </a:p>
          <a:p>
            <a:r>
              <a:rPr lang="zh-TW" altLang="en-US" sz="17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湘南東部総合病院　院長</a:t>
            </a:r>
            <a:r>
              <a:rPr lang="ja-JP" altLang="en-US" sz="17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zh-TW" altLang="en-US" sz="17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市田　隆文　先生</a:t>
            </a:r>
            <a:endParaRPr lang="en-US" altLang="zh-TW" sz="17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latin typeface="+mn-ea"/>
              </a:rPr>
              <a:t>閉会の挨拶</a:t>
            </a:r>
            <a:endParaRPr lang="en-US" altLang="ja-JP" sz="1600" dirty="0" smtClean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大塚　将之（千葉大学大学院医学研究院臓器制御外科学　教授）</a:t>
            </a:r>
            <a:endParaRPr lang="en-US" altLang="ja-JP" sz="1600" dirty="0" smtClean="0">
              <a:latin typeface="+mn-ea"/>
            </a:endParaRPr>
          </a:p>
          <a:p>
            <a:endParaRPr lang="zh-TW" altLang="en-US" sz="17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en-US" sz="17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07705" y="8241802"/>
            <a:ext cx="33337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+mn-ea"/>
              </a:rPr>
              <a:t>【</a:t>
            </a:r>
            <a:r>
              <a:rPr kumimoji="1" lang="ja-JP" altLang="en-US" sz="1400" dirty="0" smtClean="0">
                <a:latin typeface="+mn-ea"/>
              </a:rPr>
              <a:t>お問い合わせ</a:t>
            </a:r>
            <a:r>
              <a:rPr kumimoji="1" lang="en-US" altLang="ja-JP" sz="1400" dirty="0" smtClean="0">
                <a:latin typeface="+mn-ea"/>
              </a:rPr>
              <a:t>】</a:t>
            </a:r>
          </a:p>
          <a:p>
            <a:r>
              <a:rPr lang="ja-JP" altLang="en-US" sz="1400" dirty="0" smtClean="0">
                <a:latin typeface="+mn-ea"/>
              </a:rPr>
              <a:t>千葉大学大学院医学研究院</a:t>
            </a:r>
            <a:endParaRPr lang="en-US" altLang="ja-JP" sz="1400" dirty="0" smtClean="0">
              <a:latin typeface="+mn-ea"/>
            </a:endParaRPr>
          </a:p>
          <a:p>
            <a:r>
              <a:rPr lang="ja-JP" altLang="en-US" sz="1400" dirty="0" smtClean="0">
                <a:latin typeface="+mn-ea"/>
              </a:rPr>
              <a:t>臓器制御外科学</a:t>
            </a:r>
            <a:endParaRPr lang="en-US" altLang="ja-JP" sz="1400" dirty="0" smtClean="0">
              <a:latin typeface="+mn-ea"/>
            </a:endParaRPr>
          </a:p>
          <a:p>
            <a:r>
              <a:rPr kumimoji="1" lang="ja-JP" altLang="en-US" sz="1400" dirty="0" smtClean="0">
                <a:latin typeface="+mn-ea"/>
              </a:rPr>
              <a:t>ＴＥＬ：</a:t>
            </a:r>
            <a:r>
              <a:rPr kumimoji="1" lang="en-US" altLang="ja-JP" sz="1400" dirty="0" smtClean="0">
                <a:latin typeface="+mn-ea"/>
              </a:rPr>
              <a:t>043-226-2103</a:t>
            </a:r>
            <a:r>
              <a:rPr kumimoji="1" lang="ja-JP" altLang="en-US" sz="1400" dirty="0" smtClean="0">
                <a:latin typeface="+mn-ea"/>
              </a:rPr>
              <a:t>　</a:t>
            </a:r>
            <a:r>
              <a:rPr lang="ja-JP" altLang="en-US" sz="1400" dirty="0" smtClean="0">
                <a:latin typeface="+mn-ea"/>
              </a:rPr>
              <a:t>（直通）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135732" y="8066781"/>
            <a:ext cx="68627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　</a:t>
            </a:r>
            <a:r>
              <a:rPr lang="ja-JP" altLang="en-US" sz="1400" dirty="0" smtClean="0"/>
              <a:t>皆様のご参加を</a:t>
            </a:r>
            <a:r>
              <a:rPr lang="ja-JP" altLang="en-US" sz="1400" dirty="0"/>
              <a:t>心</a:t>
            </a:r>
            <a:r>
              <a:rPr lang="ja-JP" altLang="en-US" sz="1400" dirty="0" smtClean="0"/>
              <a:t>よりお待ち致しております。</a:t>
            </a:r>
            <a:endParaRPr lang="en-US" altLang="ja-JP" sz="1400" dirty="0" smtClean="0"/>
          </a:p>
        </p:txBody>
      </p:sp>
    </p:spTree>
    <p:extLst>
      <p:ext uri="{BB962C8B-B14F-4D97-AF65-F5344CB8AC3E}">
        <p14:creationId xmlns:p14="http://schemas.microsoft.com/office/powerpoint/2010/main" val="138511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ファセット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75</Words>
  <Application>Microsoft Office PowerPoint</Application>
  <PresentationFormat>画面に合わせる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Wingdings 2</vt:lpstr>
      <vt:lpstr>Wingdings 3</vt:lpstr>
      <vt:lpstr>HDOfficeLightV0</vt:lpstr>
      <vt:lpstr>ファセット</vt:lpstr>
      <vt:lpstr>PowerPoint プレゼンテーション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Toshiba</dc:creator>
  <cp:lastModifiedBy>keita</cp:lastModifiedBy>
  <cp:revision>25</cp:revision>
  <cp:lastPrinted>2016-11-15T02:50:52Z</cp:lastPrinted>
  <dcterms:created xsi:type="dcterms:W3CDTF">2016-11-01T02:20:10Z</dcterms:created>
  <dcterms:modified xsi:type="dcterms:W3CDTF">2016-11-28T11:37:24Z</dcterms:modified>
</cp:coreProperties>
</file>